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6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There are still a lot of unknowns about the decision that cells take as they develop into a tissue or an organism – and how these decisions differ in diseased tissues.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/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In my PhD, I develop phylogenetic tools to learn about decisions that cells make during development. I am interested in the cellular dynamics: , e.g.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which cell type created the most of the cell mass in a tissue? What cell types can be created by another type? And when do cells comit to a certain type?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we think about development on a cellular level, as cells progress from the zygote stage to a fully grown organism,  there are 3 types of events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studies combining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scRNAseq + lineage tracing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abundance of cell types  at t +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For a single organism it is interesting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 </a:t>
            </a:r>
            <a:r>
              <a:rPr lang="en-CH" sz="2000" b="1" strike="noStrike" spc="-1">
                <a:latin typeface="Calibri"/>
              </a:rPr>
              <a:t>lineage tracing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– labels cells with evolving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basic idea: starting cell has unedited barcode, in time window CRISPR editing is inflicted, later timepoint cells are sampled</a:t>
            </a:r>
            <a:endParaRPr lang="en-US" sz="2000" b="0" strike="noStrike" spc="-1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allows reconstruct the lineage hierarchy given the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1" strike="noStrike" spc="-1">
                <a:latin typeface="Calibri"/>
              </a:rPr>
              <a:t>scRNAseq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-&gt; cell type composition at a single time point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from the lineage perspective – because we can explicitly capture cell division &amp; death dynamics as well as the cell type changes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8BF6C43-682A-47E7-B736-43E8C247F0B5}" type="slidenum">
              <a:rPr lang="en-CH" sz="1200" b="0" strike="noStrike" spc="-1">
                <a:latin typeface="Calibri"/>
              </a:rPr>
              <a:t>2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There are still a lot of unknowns about the decision that cells take as they develop into a tissue or an organism – and how these decisions differ in diseased tissues.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/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In my PhD, I develop phylogenetic tools to learn about decisions that cells make during development. I am interested in the cellular dynamics: , e.g.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which cell type created the most of the cell mass in a tissue? What cell types can be created by another type? And when do cells comit to a certain type?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we think about development on a cellular level, as cells progress from the zygote stage to a fully grown organism,  there are 3 types of events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studies combining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scRNAseq + lineage tracing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abundance of cell types  at t +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For a single organism it is interesting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 </a:t>
            </a:r>
            <a:r>
              <a:rPr lang="en-CH" sz="2000" b="1" strike="noStrike" spc="-1">
                <a:latin typeface="Calibri"/>
              </a:rPr>
              <a:t>lineage tracing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– labels cells with evolving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basic idea: starting cell has unedited barcode, in time window CRISPR editing is inflicted, later timepoint cells are sampled</a:t>
            </a:r>
            <a:endParaRPr lang="en-US" sz="2000" b="0" strike="noStrike" spc="-1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allows reconstruct the lineage hierarchy given the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1" strike="noStrike" spc="-1">
                <a:latin typeface="Calibri"/>
              </a:rPr>
              <a:t>scRNAseq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-&gt; cell type composition at a single time point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from the lineage perspective – because we can explicitly capture cell division &amp; death dynamics as well as the cell type changes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34E100E-CD83-4830-BA6B-E550705656C7}" type="slidenum">
              <a:rPr lang="en-CH" sz="1200" b="0" strike="noStrike" spc="-1">
                <a:latin typeface="Calibri"/>
              </a:rPr>
              <a:t>3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D90617B-0453-4CF3-86C8-E5BE71F5BEF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8F46C04-73D1-4E3E-9217-6C87671103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1FEDB5E-303A-4A6D-BBAE-5DD04545D6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4951DBC-A057-462A-AE37-91D6AAF6B3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697846B-3CAC-4FC4-9099-95BBCB9977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D0EA9C8-1075-41A3-8E04-920C571AE7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D706345-5B35-4221-8F10-B4B85D778F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EA37E82-2A20-477E-A56B-0CD3530C2C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5AB32F-725C-4456-B3EB-392D1C3C5C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4F7D2B8-693C-4E84-BD45-127770536C4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F32ECF-B470-45C3-A780-9B9E67819AC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4E700FF-6F3B-4FEA-8542-0BB091B9FB5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32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D1F48362-A0F3-449B-A4D2-D5A9FFD861B6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Antoine Zwaans &amp; Sophie Seidel</a:t>
            </a:r>
            <a:endParaRPr lang="en-US" sz="22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09/09/2022</a:t>
            </a:r>
            <a:endParaRPr lang="en-US" sz="2200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10" name="Picture 3"/>
          <p:cNvPicPr/>
          <p:nvPr/>
        </p:nvPicPr>
        <p:blipFill>
          <a:blip r:embed="rId3"/>
          <a:stretch/>
        </p:blipFill>
        <p:spPr>
          <a:xfrm>
            <a:off x="4474800" y="1826280"/>
            <a:ext cx="6040440" cy="4350960"/>
          </a:xfrm>
          <a:prstGeom prst="rect">
            <a:avLst/>
          </a:prstGeom>
          <a:ln>
            <a:noFill/>
          </a:ln>
        </p:spPr>
      </p:pic>
      <p:pic>
        <p:nvPicPr>
          <p:cNvPr id="211" name="Picture 9"/>
          <p:cNvPicPr/>
          <p:nvPr/>
        </p:nvPicPr>
        <p:blipFill>
          <a:blip r:embed="rId4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123789-180E-4A12-9342-40E2D2871D2C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14" name="Picture 9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pic>
        <p:nvPicPr>
          <p:cNvPr id="215" name="Picture 3"/>
          <p:cNvPicPr/>
          <p:nvPr/>
        </p:nvPicPr>
        <p:blipFill>
          <a:blip r:embed="rId4"/>
          <a:stretch/>
        </p:blipFill>
        <p:spPr>
          <a:xfrm>
            <a:off x="4212720" y="1690560"/>
            <a:ext cx="6312960" cy="45471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EB7EA2-A8DA-4E84-991B-5D2FBC5E1026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11"/>
          <p:cNvPicPr/>
          <p:nvPr/>
        </p:nvPicPr>
        <p:blipFill>
          <a:blip r:embed="rId2"/>
          <a:stretch/>
        </p:blipFill>
        <p:spPr>
          <a:xfrm rot="5400000">
            <a:off x="723600" y="-152640"/>
            <a:ext cx="5805360" cy="8215560"/>
          </a:xfrm>
          <a:prstGeom prst="rect">
            <a:avLst/>
          </a:prstGeom>
          <a:ln>
            <a:noFill/>
          </a:ln>
        </p:spPr>
      </p:pic>
      <p:sp>
        <p:nvSpPr>
          <p:cNvPr id="218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18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6723360" y="1870200"/>
            <a:ext cx="5079600" cy="430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The probability of editing in an insert is mostly not conditional on which  insert is edited into the previous site.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  Are there patterns conditional on non-adjacent sites? </a:t>
            </a:r>
            <a:endParaRPr lang="en-US" sz="2800" b="0" strike="noStrike" spc="-1" dirty="0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966381-B2F3-45B2-8EAC-360A741CCF94}" type="slidenum">
              <a:t>12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C0195A-E598-6B49-806A-E09F7392BC40}"/>
                  </a:ext>
                </a:extLst>
              </p:cNvPr>
              <p:cNvSpPr txBox="1"/>
              <p:nvPr/>
            </p:nvSpPr>
            <p:spPr>
              <a:xfrm>
                <a:off x="5674938" y="5136447"/>
                <a:ext cx="6404603" cy="6690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𝑆𝑖𝑡𝑒</m:t>
                          </m:r>
                        </m:e>
                        <m: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pc="-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pc="-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pc="-1" dirty="0">
                              <a:latin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pc="-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pc="-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pc="-1" dirty="0">
                              <a:latin typeface="Calibri"/>
                            </a:rPr>
                            <m:t> </m:t>
                          </m:r>
                        </m:num>
                        <m:den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C0195A-E598-6B49-806A-E09F7392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38" y="5136447"/>
                <a:ext cx="6404603" cy="669094"/>
              </a:xfrm>
              <a:prstGeom prst="rect">
                <a:avLst/>
              </a:prstGeom>
              <a:blipFill>
                <a:blip r:embed="rId4"/>
                <a:stretch>
                  <a:fillRect t="-3636" b="-727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3 given 2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25" name="Picture 10"/>
          <p:cNvPicPr/>
          <p:nvPr/>
        </p:nvPicPr>
        <p:blipFill>
          <a:blip r:embed="rId3"/>
          <a:stretch/>
        </p:blipFill>
        <p:spPr>
          <a:xfrm>
            <a:off x="2520000" y="1440000"/>
            <a:ext cx="2736360" cy="526932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2605BFD-FC28-4F90-8729-B397ABB1385A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3 given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30" name="Picture 2"/>
          <p:cNvPicPr/>
          <p:nvPr/>
        </p:nvPicPr>
        <p:blipFill>
          <a:blip r:embed="rId3"/>
          <a:stretch/>
        </p:blipFill>
        <p:spPr>
          <a:xfrm>
            <a:off x="2520000" y="1440000"/>
            <a:ext cx="273672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33885E-46C3-4B56-B4A8-258A95434CFA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2 given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35" name="Picture 5"/>
          <p:cNvPicPr/>
          <p:nvPr/>
        </p:nvPicPr>
        <p:blipFill>
          <a:blip r:embed="rId3"/>
          <a:stretch/>
        </p:blipFill>
        <p:spPr>
          <a:xfrm>
            <a:off x="2520000" y="1440000"/>
            <a:ext cx="273672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9BFD6B-E130-4A9C-92EC-684C476A212F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</a:t>
            </a: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onditional edit 2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40" name="Picture 2"/>
          <p:cNvPicPr/>
          <p:nvPr/>
        </p:nvPicPr>
        <p:blipFill>
          <a:blip r:embed="rId3"/>
          <a:stretch/>
        </p:blipFill>
        <p:spPr>
          <a:xfrm>
            <a:off x="2520000" y="1440000"/>
            <a:ext cx="274104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1E039B-2FF4-4E9A-972F-1DFF87339D6E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</a:t>
            </a: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onditional edit 3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45" name="Picture 3"/>
          <p:cNvPicPr/>
          <p:nvPr/>
        </p:nvPicPr>
        <p:blipFill>
          <a:blip r:embed="rId3"/>
          <a:stretch/>
        </p:blipFill>
        <p:spPr>
          <a:xfrm>
            <a:off x="2520000" y="1440000"/>
            <a:ext cx="274104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880412-3F94-4E1F-B543-8E41B2FC401D}" type="slidenum"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7" name="Picture 3"/>
          <p:cNvPicPr/>
          <p:nvPr/>
        </p:nvPicPr>
        <p:blipFill>
          <a:blip r:embed="rId2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p:pic>
        <p:nvPicPr>
          <p:cNvPr id="248" name="Content Placeholder 9"/>
          <p:cNvPicPr/>
          <p:nvPr/>
        </p:nvPicPr>
        <p:blipFill>
          <a:blip r:embed="rId3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49" name="TextShape 2"/>
          <p:cNvSpPr txBox="1"/>
          <p:nvPr/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93C9EE-0D1E-4BAC-A6DD-D5788F809827}" type="slidenum"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2" name="TextShape 2"/>
          <p:cNvSpPr txBox="1"/>
          <p:nvPr/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How can we approximate this rate?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0B9F2F-A7BE-4398-8298-9DB560333F04}" type="slidenum">
              <a:t>19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89C3CDA-AB09-F641-A0DB-CAF1D38D2B5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Cellular processes during development</a:t>
            </a:r>
            <a:br/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Content Placeholder 16"/>
          <p:cNvPicPr/>
          <p:nvPr/>
        </p:nvPicPr>
        <p:blipFill>
          <a:blip r:embed="rId3"/>
          <a:stretch/>
        </p:blipFill>
        <p:spPr>
          <a:xfrm>
            <a:off x="452520" y="1690560"/>
            <a:ext cx="5181120" cy="3996360"/>
          </a:xfrm>
          <a:prstGeom prst="rect">
            <a:avLst/>
          </a:prstGeom>
          <a:ln>
            <a:noFill/>
          </a:ln>
        </p:spPr>
      </p:pic>
      <p:pic>
        <p:nvPicPr>
          <p:cNvPr id="182" name="Content Placeholder 3" descr="Question mark"/>
          <p:cNvPicPr/>
          <p:nvPr/>
        </p:nvPicPr>
        <p:blipFill>
          <a:blip r:embed="rId4"/>
          <a:stretch/>
        </p:blipFill>
        <p:spPr>
          <a:xfrm>
            <a:off x="7432920" y="58518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6723000" y="2530800"/>
            <a:ext cx="5182920" cy="1976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9500" lnSpcReduction="10000"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scRNA seq data gives us frequency of cell types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Lacks to inform the cell dynamics leading to these cell type frequencies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6"/>
          <p:cNvPicPr/>
          <p:nvPr/>
        </p:nvPicPr>
        <p:blipFill>
          <a:blip r:embed="rId5"/>
          <a:stretch/>
        </p:blipFill>
        <p:spPr>
          <a:xfrm>
            <a:off x="5022360" y="5851800"/>
            <a:ext cx="2147040" cy="842040"/>
          </a:xfrm>
          <a:prstGeom prst="rect">
            <a:avLst/>
          </a:prstGeom>
          <a:ln>
            <a:noFill/>
          </a:ln>
        </p:spPr>
      </p:pic>
      <p:pic>
        <p:nvPicPr>
          <p:cNvPr id="185" name="Content Placeholder 3" descr="Question mark"/>
          <p:cNvPicPr/>
          <p:nvPr/>
        </p:nvPicPr>
        <p:blipFill>
          <a:blip r:embed="rId4"/>
          <a:stretch/>
        </p:blipFill>
        <p:spPr>
          <a:xfrm>
            <a:off x="3844800" y="582228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74D828-0920-4719-B4A0-C2879568973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6" name="TextShape 2"/>
          <p:cNvSpPr txBox="1"/>
          <p:nvPr/>
        </p:nvSpPr>
        <p:spPr>
          <a:xfrm>
            <a:off x="6172200" y="1825560"/>
            <a:ext cx="5181120" cy="2277517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333520" y="232416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3219480" y="2657520"/>
            <a:ext cx="360" cy="6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5"/>
          <p:cNvSpPr/>
          <p:nvPr/>
        </p:nvSpPr>
        <p:spPr>
          <a:xfrm>
            <a:off x="4172040" y="342900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5038560" y="3933720"/>
            <a:ext cx="360" cy="99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2333520" y="2333520"/>
            <a:ext cx="4093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9.71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3224160" y="286884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26.33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4172040" y="35737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28.18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5052960" y="43261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69.34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2A33FE-8F98-41FE-88F1-AA08B0BE5486}" type="slidenum">
              <a:t>20</a:t>
            </a:fld>
            <a:endParaRPr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F89303F7-C4BC-F649-9DC1-82DDD09F266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/>
              <p:nvPr/>
            </p:nvSpPr>
            <p:spPr>
              <a:xfrm>
                <a:off x="6095700" y="4287937"/>
                <a:ext cx="5521569" cy="941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00" y="4287937"/>
                <a:ext cx="5521569" cy="941861"/>
              </a:xfrm>
              <a:prstGeom prst="rect">
                <a:avLst/>
              </a:prstGeom>
              <a:blipFill>
                <a:blip r:embed="rId4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6" name="TextShape 2"/>
          <p:cNvSpPr txBox="1"/>
          <p:nvPr/>
        </p:nvSpPr>
        <p:spPr>
          <a:xfrm>
            <a:off x="6183923" y="1954513"/>
            <a:ext cx="5181120" cy="2277517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Conditional editing</a:t>
            </a: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 rates seem to decrease over time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333520" y="232416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3219480" y="2657520"/>
            <a:ext cx="360" cy="6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5"/>
          <p:cNvSpPr/>
          <p:nvPr/>
        </p:nvSpPr>
        <p:spPr>
          <a:xfrm>
            <a:off x="4172040" y="342900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5038560" y="3933720"/>
            <a:ext cx="360" cy="99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2333520" y="2333520"/>
            <a:ext cx="4093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9.71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3224160" y="286884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26.33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4172040" y="35737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28.18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5052960" y="43261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69.34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2A33FE-8F98-41FE-88F1-AA08B0BE5486}" type="slidenum">
              <a:t>21</a:t>
            </a:fld>
            <a:endParaRPr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F89303F7-C4BC-F649-9DC1-82DDD09F266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/>
              <p:nvPr/>
            </p:nvSpPr>
            <p:spPr>
              <a:xfrm>
                <a:off x="6095700" y="5038209"/>
                <a:ext cx="5521569" cy="941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00" y="5038209"/>
                <a:ext cx="5521569" cy="941861"/>
              </a:xfrm>
              <a:prstGeom prst="rect">
                <a:avLst/>
              </a:prstGeom>
              <a:blipFill>
                <a:blip r:embed="rId4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28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8" name="Content Placeholder 13"/>
          <p:cNvPicPr/>
          <p:nvPr/>
        </p:nvPicPr>
        <p:blipFill>
          <a:blip r:embed="rId2"/>
          <a:stretch/>
        </p:blipFill>
        <p:spPr>
          <a:xfrm>
            <a:off x="838080" y="1690560"/>
            <a:ext cx="6400800" cy="461052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697880" y="1825560"/>
            <a:ext cx="3655440" cy="43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1000 bootstrap samples of the </a:t>
            </a: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percent change.</a:t>
            </a:r>
            <a:endParaRPr lang="en-CH" sz="2800" b="0" strike="noStrike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Conditional editing rates decrease over time, with sites 2 to 4 closest. 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 baseline="-25000" dirty="0">
                <a:solidFill>
                  <a:srgbClr val="000000"/>
                </a:solidFill>
                <a:latin typeface="Baskerville"/>
                <a:ea typeface="Baskerville"/>
              </a:rPr>
              <a:t> </a:t>
            </a: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400" b="0" strike="noStrike" spc="-1" dirty="0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70A7CD7-DE92-4976-84A9-DB08B9D8F4AF}" type="slidenum">
              <a:t>22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1B3A342-C319-0F46-BE44-5B0DDA96C61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7FE2E-8E29-054D-B5C2-657DB3DA8452}"/>
                  </a:ext>
                </a:extLst>
              </p:cNvPr>
              <p:cNvSpPr txBox="1"/>
              <p:nvPr/>
            </p:nvSpPr>
            <p:spPr>
              <a:xfrm>
                <a:off x="8083511" y="5085106"/>
                <a:ext cx="2884177" cy="624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z="1000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sz="1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sz="1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z="1000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z="1000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z="1000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7FE2E-8E29-054D-B5C2-657DB3DA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511" y="5085106"/>
                <a:ext cx="2884177" cy="624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rate of introducing any edit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constant or vary across sites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could vary through time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838080" y="348300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23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Editing model – which insertion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rate scalers of adding a particular insertion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depend on the insertion outcome (colour) – weigh the frequency 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do not depend on insertion at current site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838080" y="265608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Data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 </a:t>
            </a: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generation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 – </a:t>
            </a: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population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 </a:t>
            </a: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tree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9" name="Content Placeholder 8"/>
          <p:cNvPicPr/>
          <p:nvPr/>
        </p:nvPicPr>
        <p:blipFill>
          <a:blip r:embed="rId2"/>
          <a:stretch/>
        </p:blipFill>
        <p:spPr>
          <a:xfrm>
            <a:off x="888840" y="2426400"/>
            <a:ext cx="5079600" cy="3149280"/>
          </a:xfrm>
          <a:prstGeom prst="rect">
            <a:avLst/>
          </a:prstGeom>
          <a:ln>
            <a:noFill/>
          </a:ln>
        </p:spPr>
      </p:pic>
      <p:sp>
        <p:nvSpPr>
          <p:cNvPr id="280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cell population growth with a birth-death model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3B968-0050-48EC-944D-BE142A6F5EBA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Data generation – sampled tree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2" name="Content Placeholder 8"/>
          <p:cNvPicPr/>
          <p:nvPr/>
        </p:nvPicPr>
        <p:blipFill>
          <a:blip r:embed="rId2"/>
          <a:stretch/>
        </p:blipFill>
        <p:spPr>
          <a:xfrm>
            <a:off x="888840" y="2434320"/>
            <a:ext cx="5079600" cy="3133440"/>
          </a:xfrm>
          <a:prstGeom prst="rect">
            <a:avLst/>
          </a:prstGeom>
          <a:ln>
            <a:noFill/>
          </a:ln>
        </p:spPr>
      </p:pic>
      <p:sp>
        <p:nvSpPr>
          <p:cNvPr id="283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cell population growth with a birth-death model with sampling, i.e.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only subset of cells is sequenced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3"/>
          <p:cNvPicPr/>
          <p:nvPr/>
        </p:nvPicPr>
        <p:blipFill>
          <a:blip r:embed="rId3"/>
          <a:stretch/>
        </p:blipFill>
        <p:spPr>
          <a:xfrm>
            <a:off x="10348560" y="591120"/>
            <a:ext cx="1005120" cy="8733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BA69D7-96B7-4232-B8BA-709A4C10B2CE}" type="slidenum"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Data generation – sequence data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" name="Content Placeholder 8"/>
          <p:cNvPicPr/>
          <p:nvPr/>
        </p:nvPicPr>
        <p:blipFill>
          <a:blip r:embed="rId2"/>
          <a:stretch/>
        </p:blipFill>
        <p:spPr>
          <a:xfrm>
            <a:off x="670680" y="2445840"/>
            <a:ext cx="5425200" cy="3110400"/>
          </a:xfrm>
          <a:prstGeom prst="rect">
            <a:avLst/>
          </a:prstGeom>
          <a:ln>
            <a:noFill/>
          </a:ln>
        </p:spPr>
      </p:pic>
      <p:sp>
        <p:nvSpPr>
          <p:cNvPr id="287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sequence evolution along the tree under the editing model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" name="Picture 3"/>
          <p:cNvPicPr/>
          <p:nvPr/>
        </p:nvPicPr>
        <p:blipFill>
          <a:blip r:embed="rId3"/>
          <a:stretch/>
        </p:blipFill>
        <p:spPr>
          <a:xfrm>
            <a:off x="10672200" y="743760"/>
            <a:ext cx="681120" cy="56772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5D02DA2-F8D3-4E4C-954A-86B0A7D1CD97}" type="slidenum"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1" name="Content Placeholder 5"/>
          <p:cNvPicPr/>
          <p:nvPr/>
        </p:nvPicPr>
        <p:blipFill>
          <a:blip r:embed="rId2"/>
          <a:stretch/>
        </p:blipFill>
        <p:spPr>
          <a:xfrm>
            <a:off x="836640" y="2727360"/>
            <a:ext cx="5157360" cy="1817280"/>
          </a:xfrm>
          <a:prstGeom prst="rect">
            <a:avLst/>
          </a:prstGeom>
          <a:ln>
            <a:noFill/>
          </a:ln>
        </p:spPr>
      </p:pic>
      <p:sp>
        <p:nvSpPr>
          <p:cNvPr id="292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we know the sequence of events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we don’t know: timing and frequency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E4543E5-D450-4F3E-8F5A-D061A62D876E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  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Content Placeholder 5"/>
          <p:cNvPicPr/>
          <p:nvPr/>
        </p:nvPicPr>
        <p:blipFill>
          <a:blip r:embed="rId2"/>
          <a:stretch/>
        </p:blipFill>
        <p:spPr>
          <a:xfrm>
            <a:off x="828000" y="2756880"/>
            <a:ext cx="5181120" cy="182556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Possible sequence of events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Content Placeholder 4"/>
          <p:cNvPicPr/>
          <p:nvPr/>
        </p:nvPicPr>
        <p:blipFill>
          <a:blip r:embed="rId3"/>
          <a:stretch/>
        </p:blipFill>
        <p:spPr>
          <a:xfrm>
            <a:off x="6182640" y="2738880"/>
            <a:ext cx="5182920" cy="186192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509FB6D-4BAC-4B33-8440-84BE261C55B2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Aim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Content Placeholder 16"/>
          <p:cNvPicPr/>
          <p:nvPr/>
        </p:nvPicPr>
        <p:blipFill>
          <a:blip r:embed="rId3"/>
          <a:stretch/>
        </p:blipFill>
        <p:spPr>
          <a:xfrm>
            <a:off x="763200" y="1690560"/>
            <a:ext cx="4559400" cy="3996360"/>
          </a:xfrm>
          <a:prstGeom prst="rect">
            <a:avLst/>
          </a:prstGeom>
          <a:ln>
            <a:noFill/>
          </a:ln>
        </p:spPr>
      </p:pic>
      <p:sp>
        <p:nvSpPr>
          <p:cNvPr id="188" name="TextShape 2"/>
          <p:cNvSpPr txBox="1"/>
          <p:nvPr/>
        </p:nvSpPr>
        <p:spPr>
          <a:xfrm>
            <a:off x="6723000" y="2530800"/>
            <a:ext cx="5182920" cy="1976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9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Use signal from joint lineage &amp; scRNA measurements to quantify core developmental processes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 i.e. division, apoptosis, differentiation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Picture 10"/>
          <p:cNvPicPr/>
          <p:nvPr/>
        </p:nvPicPr>
        <p:blipFill>
          <a:blip r:embed="rId4"/>
          <a:stretch/>
        </p:blipFill>
        <p:spPr>
          <a:xfrm>
            <a:off x="7957800" y="4760640"/>
            <a:ext cx="2362320" cy="9266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950CCD3-9FF4-4772-AAF6-C3CD24518905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  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1" name="Content Placeholder 5"/>
          <p:cNvPicPr/>
          <p:nvPr/>
        </p:nvPicPr>
        <p:blipFill>
          <a:blip r:embed="rId2"/>
          <a:stretch/>
        </p:blipFill>
        <p:spPr>
          <a:xfrm>
            <a:off x="828000" y="2756880"/>
            <a:ext cx="5181120" cy="1825560"/>
          </a:xfrm>
          <a:prstGeom prst="rect">
            <a:avLst/>
          </a:prstGeom>
          <a:ln>
            <a:noFill/>
          </a:ln>
        </p:spPr>
      </p:pic>
      <p:sp>
        <p:nvSpPr>
          <p:cNvPr id="302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Possible sequence of events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3" name="Content Placeholder 4"/>
          <p:cNvPicPr/>
          <p:nvPr/>
        </p:nvPicPr>
        <p:blipFill>
          <a:blip r:embed="rId3"/>
          <a:stretch/>
        </p:blipFill>
        <p:spPr>
          <a:xfrm>
            <a:off x="6182640" y="2738880"/>
            <a:ext cx="5182920" cy="1861920"/>
          </a:xfrm>
          <a:prstGeom prst="rect">
            <a:avLst/>
          </a:prstGeom>
          <a:ln>
            <a:noFill/>
          </a:ln>
        </p:spPr>
      </p:pic>
      <p:pic>
        <p:nvPicPr>
          <p:cNvPr id="304" name="Picture 8"/>
          <p:cNvPicPr/>
          <p:nvPr/>
        </p:nvPicPr>
        <p:blipFill>
          <a:blip r:embed="rId4"/>
          <a:stretch/>
        </p:blipFill>
        <p:spPr>
          <a:xfrm>
            <a:off x="3043800" y="5490720"/>
            <a:ext cx="6844680" cy="100188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4796FD3-3580-4E19-B360-4367F682EB4B}" type="slidenum"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Ideas on editing process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more replicates of the cell culture data (i.e. as in type writer manuscript) available?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Phylodynamic inference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Typewriter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Features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and likelihood calculation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General workflow in phylodynamics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2"/>
          <a:stretch/>
        </p:blipFill>
        <p:spPr>
          <a:xfrm>
            <a:off x="2750760" y="2501640"/>
            <a:ext cx="6460920" cy="254844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98DF525-33CF-4F7C-80E7-7F13E20FCE9E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General workflow in phylodynamics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Picture 2"/>
          <p:cNvPicPr/>
          <p:nvPr/>
        </p:nvPicPr>
        <p:blipFill>
          <a:blip r:embed="rId2"/>
          <a:stretch/>
        </p:blipFill>
        <p:spPr>
          <a:xfrm>
            <a:off x="2750760" y="2501640"/>
            <a:ext cx="6460920" cy="254844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3757680" y="2300400"/>
            <a:ext cx="3028680" cy="2171520"/>
          </a:xfrm>
          <a:prstGeom prst="rect">
            <a:avLst/>
          </a:prstGeom>
          <a:noFill/>
          <a:ln w="63360">
            <a:solidFill>
              <a:schemeClr val="accent1">
                <a:alpha val="58148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97" name="CustomShape 3"/>
          <p:cNvSpPr/>
          <p:nvPr/>
        </p:nvSpPr>
        <p:spPr>
          <a:xfrm>
            <a:off x="2750760" y="5860800"/>
            <a:ext cx="831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Develop substitution model for TypeWriter editing process</a:t>
            </a:r>
            <a:endParaRPr lang="en-US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F3E53A9-5F51-4329-B1FD-6EA12EC8CBFF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A5A5A5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A5A5A5"/>
                </a:solidFill>
                <a:latin typeface="Baskerville"/>
                <a:ea typeface="Baskerville"/>
              </a:rPr>
              <a:t>Phylodynamic inference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Typewriter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Features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and likelihood calculation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21058E-0EA6-4758-B64F-18FED8DE8FE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Content Placeholder 10"/>
          <p:cNvPicPr/>
          <p:nvPr/>
        </p:nvPicPr>
        <p:blipFill>
          <a:blip r:embed="rId2"/>
          <a:srcRect b="2813"/>
          <a:stretch/>
        </p:blipFill>
        <p:spPr>
          <a:xfrm>
            <a:off x="2433240" y="1825560"/>
            <a:ext cx="2262960" cy="4228560"/>
          </a:xfrm>
          <a:prstGeom prst="rect">
            <a:avLst/>
          </a:prstGeom>
          <a:ln>
            <a:noFill/>
          </a:ln>
        </p:spPr>
      </p:pic>
      <p:pic>
        <p:nvPicPr>
          <p:cNvPr id="202" name="Picture 14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Inserts sequences all are not equally likely to be edited in.</a:t>
            </a:r>
            <a:endParaRPr lang="en-US" sz="2800" b="0" strike="noStrike" spc="-1" dirty="0"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distributions seem to be consistent over different sites.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Preferential insertion of: CAT CCG ATA GCC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3C028C-5379-4B9F-8E2F-2F58B24A90CB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06" name="Picture 9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pic>
        <p:nvPicPr>
          <p:cNvPr id="207" name="Picture 4"/>
          <p:cNvPicPr/>
          <p:nvPr/>
        </p:nvPicPr>
        <p:blipFill>
          <a:blip r:embed="rId4"/>
          <a:stretch/>
        </p:blipFill>
        <p:spPr>
          <a:xfrm>
            <a:off x="4173480" y="1690560"/>
            <a:ext cx="6394680" cy="46062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37AD3CE-40A0-4CC5-8DFB-D2919812F8DB}" type="slidenum"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</TotalTime>
  <Words>1231</Words>
  <Application>Microsoft Macintosh PowerPoint</Application>
  <PresentationFormat>Widescreen</PresentationFormat>
  <Paragraphs>234</Paragraphs>
  <Slides>31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Baskerville</vt:lpstr>
      <vt:lpstr>Calibri</vt:lpstr>
      <vt:lpstr>Calibri Light</vt:lpstr>
      <vt:lpstr>Cambria Math</vt:lpstr>
      <vt:lpstr>StarSymbol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16</cp:revision>
  <dcterms:created xsi:type="dcterms:W3CDTF">2022-09-07T07:32:56Z</dcterms:created>
  <dcterms:modified xsi:type="dcterms:W3CDTF">2022-09-09T15:37:35Z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